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5" r:id="rId1"/>
  </p:sldMasterIdLst>
  <p:sldIdLst>
    <p:sldId id="256" r:id="rId2"/>
    <p:sldId id="319" r:id="rId3"/>
    <p:sldId id="257" r:id="rId4"/>
    <p:sldId id="258" r:id="rId5"/>
    <p:sldId id="370" r:id="rId6"/>
    <p:sldId id="292" r:id="rId7"/>
    <p:sldId id="321" r:id="rId8"/>
    <p:sldId id="344" r:id="rId9"/>
    <p:sldId id="345" r:id="rId10"/>
    <p:sldId id="346" r:id="rId11"/>
    <p:sldId id="347" r:id="rId12"/>
    <p:sldId id="348" r:id="rId13"/>
    <p:sldId id="349" r:id="rId14"/>
    <p:sldId id="363" r:id="rId15"/>
    <p:sldId id="362" r:id="rId16"/>
    <p:sldId id="350" r:id="rId17"/>
    <p:sldId id="351" r:id="rId18"/>
    <p:sldId id="352" r:id="rId19"/>
    <p:sldId id="353" r:id="rId20"/>
    <p:sldId id="364" r:id="rId21"/>
    <p:sldId id="365" r:id="rId22"/>
    <p:sldId id="354" r:id="rId23"/>
    <p:sldId id="355" r:id="rId24"/>
    <p:sldId id="367" r:id="rId25"/>
    <p:sldId id="356" r:id="rId26"/>
    <p:sldId id="366" r:id="rId27"/>
    <p:sldId id="357" r:id="rId28"/>
    <p:sldId id="368" r:id="rId29"/>
    <p:sldId id="358" r:id="rId30"/>
    <p:sldId id="369" r:id="rId31"/>
    <p:sldId id="360" r:id="rId32"/>
    <p:sldId id="361" r:id="rId33"/>
    <p:sldId id="33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2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6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69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7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38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7539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2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51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84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37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81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0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99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04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52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1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9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7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EB63194-F132-4B40-AB20-A259D82F4CF4}" type="datetimeFigureOut">
              <a:rPr lang="en-US" smtClean="0"/>
              <a:t>1/7/2019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094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1.jpeg"/><Relationship Id="rId4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982" y="334878"/>
            <a:ext cx="9440034" cy="1828801"/>
          </a:xfrm>
          <a:effectLst/>
        </p:spPr>
        <p:txBody>
          <a:bodyPr/>
          <a:lstStyle/>
          <a:p>
            <a:r>
              <a:rPr lang="en-US" dirty="0" smtClean="0"/>
              <a:t>Headwater Stream Ecosystems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7096" y="2053476"/>
            <a:ext cx="3137839" cy="658351"/>
          </a:xfrm>
          <a:effectLst/>
        </p:spPr>
        <p:txBody>
          <a:bodyPr/>
          <a:lstStyle/>
          <a:p>
            <a:r>
              <a:rPr lang="en-US" dirty="0" smtClean="0"/>
              <a:t>Zach Lessig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9" r="3826" b="21416"/>
          <a:stretch/>
        </p:blipFill>
        <p:spPr>
          <a:xfrm>
            <a:off x="787774" y="2814734"/>
            <a:ext cx="10579163" cy="36477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1719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62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0"/>
            <a:ext cx="4762500" cy="3333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762500" cy="33337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1038" y="42844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94866" y="430945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73597" y="43344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337368" y="42647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91196" y="42897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269927" y="431468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5313" y="395343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69141" y="395593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47872" y="395843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43122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0"/>
            <a:ext cx="4762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62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762500" cy="3333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3538" y="41657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35483" y="41907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49844" y="42157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3438" y="392967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45383" y="393217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59744" y="393466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08639" y="30771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50584" y="310215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364945" y="31271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56824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62500" cy="3333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6563" y="42646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82294" y="428965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877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6" r="9165" b="27251"/>
          <a:stretch/>
        </p:blipFill>
        <p:spPr>
          <a:xfrm>
            <a:off x="106876" y="3348846"/>
            <a:ext cx="3633849" cy="1710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4" t="22166" r="9758" b="27608"/>
          <a:stretch/>
        </p:blipFill>
        <p:spPr>
          <a:xfrm>
            <a:off x="83125" y="0"/>
            <a:ext cx="3633849" cy="1674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987" r="9460" b="27073"/>
          <a:stretch/>
        </p:blipFill>
        <p:spPr>
          <a:xfrm>
            <a:off x="106880" y="1662549"/>
            <a:ext cx="3621973" cy="1698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552" r="8303" b="3386"/>
          <a:stretch/>
        </p:blipFill>
        <p:spPr>
          <a:xfrm>
            <a:off x="4830781" y="142504"/>
            <a:ext cx="5595753" cy="39188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4" r="9461" b="25826"/>
          <a:stretch/>
        </p:blipFill>
        <p:spPr>
          <a:xfrm>
            <a:off x="106875" y="5070763"/>
            <a:ext cx="3621974" cy="17872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88332" y="308758"/>
            <a:ext cx="134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820007" y="4156364"/>
            <a:ext cx="6411924" cy="23988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One station metabolism method using inverse </a:t>
            </a:r>
            <a:r>
              <a:rPr lang="en-US" dirty="0" smtClean="0"/>
              <a:t>modeling</a:t>
            </a:r>
          </a:p>
          <a:p>
            <a:r>
              <a:rPr lang="en-US" dirty="0" smtClean="0"/>
              <a:t>Use this data to estimate:</a:t>
            </a:r>
          </a:p>
          <a:p>
            <a:pPr lvl="1"/>
            <a:r>
              <a:rPr lang="en-US" dirty="0" smtClean="0"/>
              <a:t>Gas Exchange Constant (K600)</a:t>
            </a:r>
          </a:p>
          <a:p>
            <a:pPr lvl="1"/>
            <a:r>
              <a:rPr lang="en-US" dirty="0" smtClean="0"/>
              <a:t>GPP</a:t>
            </a:r>
          </a:p>
          <a:p>
            <a:pPr lvl="1"/>
            <a:r>
              <a:rPr lang="en-US" dirty="0" smtClean="0"/>
              <a:t>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88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model to estimate metabolism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1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78774" y="2380137"/>
            <a:ext cx="5165766" cy="4068164"/>
          </a:xfrm>
        </p:spPr>
        <p:txBody>
          <a:bodyPr/>
          <a:lstStyle/>
          <a:p>
            <a:r>
              <a:rPr lang="en-US" dirty="0" smtClean="0"/>
              <a:t>Run a model that estimates K600, GPP and ER</a:t>
            </a:r>
          </a:p>
          <a:p>
            <a:r>
              <a:rPr lang="en-US" dirty="0" smtClean="0"/>
              <a:t>This method may risk an </a:t>
            </a:r>
            <a:r>
              <a:rPr lang="en-US" dirty="0" smtClean="0"/>
              <a:t>over-</a:t>
            </a:r>
            <a:r>
              <a:rPr lang="en-US" dirty="0" err="1" smtClean="0"/>
              <a:t>paramaterized</a:t>
            </a:r>
            <a:r>
              <a:rPr lang="en-US" dirty="0" smtClean="0"/>
              <a:t> </a:t>
            </a:r>
            <a:r>
              <a:rPr lang="en-US" dirty="0" smtClean="0"/>
              <a:t>model</a:t>
            </a:r>
          </a:p>
          <a:p>
            <a:r>
              <a:rPr lang="en-US" dirty="0" smtClean="0"/>
              <a:t>This method produced less believable values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Use 2 models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67374" y="2380137"/>
            <a:ext cx="5185879" cy="4068164"/>
          </a:xfrm>
        </p:spPr>
        <p:txBody>
          <a:bodyPr/>
          <a:lstStyle/>
          <a:p>
            <a:r>
              <a:rPr lang="en-US" dirty="0" smtClean="0"/>
              <a:t>Derive K600 and use that for estimating GPP and ER</a:t>
            </a:r>
          </a:p>
          <a:p>
            <a:pPr lvl="1"/>
            <a:r>
              <a:rPr lang="en-US" dirty="0" smtClean="0"/>
              <a:t>Run </a:t>
            </a:r>
            <a:r>
              <a:rPr lang="en-US" dirty="0"/>
              <a:t>a “Nighttime </a:t>
            </a:r>
            <a:r>
              <a:rPr lang="en-US" dirty="0" smtClean="0"/>
              <a:t>Regression Model” </a:t>
            </a:r>
            <a:r>
              <a:rPr lang="en-US" dirty="0"/>
              <a:t>that estimates </a:t>
            </a:r>
            <a:r>
              <a:rPr lang="en-US" dirty="0" smtClean="0"/>
              <a:t>K600</a:t>
            </a:r>
          </a:p>
          <a:p>
            <a:pPr lvl="1"/>
            <a:r>
              <a:rPr lang="en-US" dirty="0" smtClean="0"/>
              <a:t>Derive K600 equation using “good” model output from the 1 model method</a:t>
            </a:r>
          </a:p>
          <a:p>
            <a:pPr lvl="1"/>
            <a:r>
              <a:rPr lang="en-US" dirty="0" smtClean="0"/>
              <a:t>Derive K600 equation from literature 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2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to estimate metabolism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Model for K600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Run models that estimate K600</a:t>
            </a:r>
          </a:p>
          <a:p>
            <a:r>
              <a:rPr lang="en-US" dirty="0" smtClean="0"/>
              <a:t>Use “good” models to derive K600 where:</a:t>
            </a:r>
          </a:p>
          <a:p>
            <a:pPr lvl="1"/>
            <a:r>
              <a:rPr lang="en-US" dirty="0" smtClean="0"/>
              <a:t>0&lt;GPP</a:t>
            </a:r>
          </a:p>
          <a:p>
            <a:pPr lvl="1"/>
            <a:r>
              <a:rPr lang="en-US" dirty="0" smtClean="0"/>
              <a:t>0&gt;ER</a:t>
            </a:r>
          </a:p>
          <a:p>
            <a:pPr lvl="1"/>
            <a:r>
              <a:rPr lang="en-US" dirty="0" smtClean="0"/>
              <a:t>0&lt;K600</a:t>
            </a:r>
          </a:p>
          <a:p>
            <a:pPr lvl="1"/>
            <a:r>
              <a:rPr lang="en-US" dirty="0" smtClean="0"/>
              <a:t>95&lt;R2</a:t>
            </a:r>
          </a:p>
          <a:p>
            <a:r>
              <a:rPr lang="en-US" dirty="0" smtClean="0"/>
              <a:t>Ln(K600)=1.6703*ln(Velocity)+3.2482</a:t>
            </a:r>
          </a:p>
          <a:p>
            <a:pPr lvl="1"/>
            <a:r>
              <a:rPr lang="en-US" dirty="0" smtClean="0"/>
              <a:t>R2=0.27, P=0.07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Literature derived K600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Derive equation for K600 based on Hall (2018) to use in models</a:t>
            </a:r>
          </a:p>
          <a:p>
            <a:r>
              <a:rPr lang="en-US" dirty="0" smtClean="0"/>
              <a:t>Ln(K600)=0.9557*ln(Slope)+3.0667</a:t>
            </a:r>
          </a:p>
          <a:p>
            <a:pPr lvl="1"/>
            <a:r>
              <a:rPr lang="en-US" dirty="0" smtClean="0"/>
              <a:t>R2=0.68, P=0.01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1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01" y="3524250"/>
            <a:ext cx="4000500" cy="3333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013371" y="4548251"/>
            <a:ext cx="2719450" cy="641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chose the Literature derived equation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762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0" y="0"/>
            <a:ext cx="4762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762500" cy="3333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5413" y="428455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6735" y="430954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73599" y="43345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49253" y="42648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50575" y="42897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186556" y="431476"/>
            <a:ext cx="5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5313" y="395344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16635" y="395594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83499" y="395843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38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" t="4156" r="2209" b="4242"/>
          <a:stretch/>
        </p:blipFill>
        <p:spPr>
          <a:xfrm>
            <a:off x="-1" y="130625"/>
            <a:ext cx="12184891" cy="659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" t="4501" r="2403" b="4416"/>
          <a:stretch/>
        </p:blipFill>
        <p:spPr>
          <a:xfrm>
            <a:off x="0" y="142500"/>
            <a:ext cx="12207292" cy="657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pPr algn="l"/>
            <a:r>
              <a:rPr lang="en-US" dirty="0" smtClean="0"/>
              <a:t>Why this study?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en-US" sz="2800" dirty="0" smtClean="0"/>
              <a:t>Stream </a:t>
            </a:r>
            <a:r>
              <a:rPr lang="en-US" sz="2800" dirty="0"/>
              <a:t>metabolism incorporates information about all aerobic organisms and habitats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Trout are the top predators in headwater streams and may indicate the functioning of lower trophic levels.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25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GPP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Lme</a:t>
            </a:r>
            <a:r>
              <a:rPr lang="en-US" dirty="0" smtClean="0"/>
              <a:t> (Transformed GPP ~ </a:t>
            </a:r>
            <a:r>
              <a:rPr lang="en-US" dirty="0" err="1" smtClean="0"/>
              <a:t>season.yr</a:t>
            </a:r>
            <a:r>
              <a:rPr lang="en-US" dirty="0" smtClean="0"/>
              <a:t> + Depth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log(1+GPP</a:t>
            </a:r>
            <a:r>
              <a:rPr lang="en-US" dirty="0"/>
              <a:t>)^(1/2)</a:t>
            </a:r>
          </a:p>
          <a:p>
            <a:pPr lvl="1"/>
            <a:r>
              <a:rPr lang="en-US" dirty="0" smtClean="0"/>
              <a:t>random = ~1|stream</a:t>
            </a:r>
            <a:endParaRPr lang="en-US" dirty="0"/>
          </a:p>
          <a:p>
            <a:pPr lvl="1"/>
            <a:r>
              <a:rPr lang="en-US" dirty="0" err="1" smtClean="0"/>
              <a:t>varIdent</a:t>
            </a:r>
            <a:r>
              <a:rPr lang="en-US" dirty="0" smtClean="0"/>
              <a:t>(form </a:t>
            </a:r>
            <a:r>
              <a:rPr lang="en-US" dirty="0"/>
              <a:t>= ~1|stream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" b="61597"/>
          <a:stretch/>
        </p:blipFill>
        <p:spPr bwMode="auto">
          <a:xfrm>
            <a:off x="4539433" y="4812299"/>
            <a:ext cx="7560041" cy="19477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29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GPP Model Validation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00" y="2063583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063583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3583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 Model </a:t>
            </a:r>
            <a:r>
              <a:rPr lang="en-US" dirty="0" smtClean="0"/>
              <a:t>Interpretation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0670" y="2277342"/>
            <a:ext cx="4000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296" y="2277342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7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5890161" cy="95002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GPP Non-Model </a:t>
            </a:r>
            <a:r>
              <a:rPr lang="en-US" dirty="0"/>
              <a:t>G</a:t>
            </a:r>
            <a:r>
              <a:rPr lang="en-US" dirty="0" smtClean="0"/>
              <a:t>raphs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87" y="352425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524250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3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Lme</a:t>
            </a:r>
            <a:r>
              <a:rPr lang="en-US" dirty="0" smtClean="0"/>
              <a:t> (Transformed ER ~ Depth + Slope)</a:t>
            </a:r>
          </a:p>
          <a:p>
            <a:pPr lvl="1"/>
            <a:r>
              <a:rPr lang="en-US" dirty="0" smtClean="0"/>
              <a:t>log(1+|ER|)</a:t>
            </a:r>
            <a:endParaRPr lang="en-US" dirty="0"/>
          </a:p>
          <a:p>
            <a:pPr lvl="1"/>
            <a:r>
              <a:rPr lang="en-US" dirty="0" smtClean="0"/>
              <a:t>random </a:t>
            </a:r>
            <a:r>
              <a:rPr lang="en-US" dirty="0"/>
              <a:t>= ~</a:t>
            </a:r>
            <a:r>
              <a:rPr lang="en-US" dirty="0" smtClean="0"/>
              <a:t>1|stream</a:t>
            </a:r>
          </a:p>
          <a:p>
            <a:pPr lvl="1"/>
            <a:r>
              <a:rPr lang="en-US" dirty="0" smtClean="0"/>
              <a:t>method=ML</a:t>
            </a:r>
            <a:endParaRPr lang="en-US" dirty="0"/>
          </a:p>
        </p:txBody>
      </p:sp>
      <p:pic>
        <p:nvPicPr>
          <p:cNvPr id="4" name="Picture 2" descr="Image result for stream leaf li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532" y="2938271"/>
            <a:ext cx="5660138" cy="37734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09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Model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875" y="220881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208810"/>
            <a:ext cx="4000500" cy="3333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08810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7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</a:t>
            </a:r>
            <a:r>
              <a:rPr lang="en-US" dirty="0" smtClean="0"/>
              <a:t>Interpretation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1909205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557" y="1909205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8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860" y="3524250"/>
            <a:ext cx="4000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524250"/>
            <a:ext cx="4000500" cy="33337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5890161" cy="95002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ER Non-Model </a:t>
            </a:r>
            <a:r>
              <a:rPr lang="en-US" dirty="0"/>
              <a:t>G</a:t>
            </a:r>
            <a:r>
              <a:rPr lang="en-US" dirty="0" smtClean="0"/>
              <a:t>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5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Trout Biomass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gls</a:t>
            </a:r>
            <a:r>
              <a:rPr lang="en-US" dirty="0"/>
              <a:t>(Transformed Trout Biomass ~ Basin + Width + Min </a:t>
            </a:r>
            <a:r>
              <a:rPr lang="en-US" dirty="0" smtClean="0"/>
              <a:t>Temp</a:t>
            </a:r>
            <a:r>
              <a:rPr lang="en-US" b="1" dirty="0" smtClean="0"/>
              <a:t>*</a:t>
            </a:r>
            <a:r>
              <a:rPr lang="en-US" dirty="0" smtClean="0"/>
              <a:t>Canopy Openness)</a:t>
            </a:r>
            <a:endParaRPr lang="en-US" dirty="0"/>
          </a:p>
          <a:p>
            <a:pPr lvl="1"/>
            <a:r>
              <a:rPr lang="en-US" dirty="0" smtClean="0"/>
              <a:t>log(1+Trout Biomass)</a:t>
            </a:r>
            <a:endParaRPr lang="en-US" dirty="0"/>
          </a:p>
          <a:p>
            <a:pPr lvl="1"/>
            <a:r>
              <a:rPr lang="en-US" dirty="0" err="1" smtClean="0"/>
              <a:t>varExp</a:t>
            </a:r>
            <a:r>
              <a:rPr lang="en-US" dirty="0" smtClean="0"/>
              <a:t>(form </a:t>
            </a:r>
            <a:r>
              <a:rPr lang="en-US" dirty="0"/>
              <a:t>= ~fitted(.))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31" y="2338467"/>
            <a:ext cx="5621648" cy="42162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1087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Trout Model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983176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1983176"/>
            <a:ext cx="4000500" cy="3333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83176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2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pPr algn="l"/>
            <a:r>
              <a:rPr lang="en-US" dirty="0" smtClean="0"/>
              <a:t>Why this study?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2800" dirty="0" smtClean="0">
                <a:effectLst/>
              </a:rPr>
              <a:t>Objective:</a:t>
            </a:r>
          </a:p>
          <a:p>
            <a:pPr lvl="1"/>
            <a:r>
              <a:rPr lang="en-US" sz="2600" dirty="0" smtClean="0">
                <a:effectLst/>
              </a:rPr>
              <a:t> Identify </a:t>
            </a:r>
            <a:r>
              <a:rPr lang="en-US" sz="2600" dirty="0">
                <a:effectLst/>
              </a:rPr>
              <a:t>what </a:t>
            </a:r>
            <a:r>
              <a:rPr lang="en-US" sz="2600" dirty="0" smtClean="0">
                <a:effectLst/>
              </a:rPr>
              <a:t>headwater stream environmental variables </a:t>
            </a:r>
            <a:r>
              <a:rPr lang="en-US" sz="2600" dirty="0">
                <a:effectLst/>
              </a:rPr>
              <a:t>best </a:t>
            </a:r>
            <a:r>
              <a:rPr lang="en-US" sz="2600" dirty="0" smtClean="0">
                <a:effectLst/>
              </a:rPr>
              <a:t>predict:</a:t>
            </a:r>
          </a:p>
          <a:p>
            <a:pPr lvl="2"/>
            <a:r>
              <a:rPr lang="en-US" sz="2400" dirty="0" smtClean="0">
                <a:effectLst/>
              </a:rPr>
              <a:t>Ecosystem Respiration (ER</a:t>
            </a:r>
            <a:r>
              <a:rPr lang="en-US" sz="2400" dirty="0">
                <a:effectLst/>
              </a:rPr>
              <a:t>)</a:t>
            </a:r>
            <a:r>
              <a:rPr lang="en-US" sz="2400" dirty="0" smtClean="0">
                <a:effectLst/>
              </a:rPr>
              <a:t> </a:t>
            </a:r>
          </a:p>
          <a:p>
            <a:pPr lvl="2"/>
            <a:r>
              <a:rPr lang="en-US" sz="2400" dirty="0" smtClean="0">
                <a:effectLst/>
              </a:rPr>
              <a:t>Gross Primary Production (GPP)</a:t>
            </a:r>
          </a:p>
          <a:p>
            <a:pPr lvl="2"/>
            <a:r>
              <a:rPr lang="en-US" sz="2400" dirty="0">
                <a:effectLst/>
              </a:rPr>
              <a:t>T</a:t>
            </a:r>
            <a:r>
              <a:rPr lang="en-US" sz="2400" dirty="0" smtClean="0">
                <a:effectLst/>
              </a:rPr>
              <a:t>rout biomass.</a:t>
            </a:r>
          </a:p>
        </p:txBody>
      </p:sp>
      <p:pic>
        <p:nvPicPr>
          <p:cNvPr id="5" name="Picture 2" descr="Bigfork Montana Fly Fishing Gui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28" y="3218212"/>
            <a:ext cx="5361401" cy="30163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37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 smtClean="0"/>
              <a:t>Trout Model Interpretation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499" y="352425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52425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00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 smtClean="0"/>
              <a:t>Trout Non-Model Graphs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39" y="3524250"/>
            <a:ext cx="4000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524250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 smtClean="0"/>
              <a:t>Other Considerations…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4364" y="352425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373" y="3524250"/>
            <a:ext cx="4000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524250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6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441" r="26" b="8188"/>
          <a:stretch/>
        </p:blipFill>
        <p:spPr>
          <a:xfrm>
            <a:off x="-104445" y="0"/>
            <a:ext cx="12292092" cy="6858000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567559" y="1340069"/>
            <a:ext cx="2412124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8301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terms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Gross Primary Production (GPP) – this is the phototrophic synthesis of organic compounds using light and CO</a:t>
            </a:r>
            <a:r>
              <a:rPr lang="en-US" sz="2800" baseline="-25000" dirty="0" smtClean="0"/>
              <a:t>2</a:t>
            </a:r>
            <a:r>
              <a:rPr lang="en-US" sz="2800" dirty="0"/>
              <a:t> </a:t>
            </a:r>
            <a:r>
              <a:rPr lang="en-US" sz="2800" dirty="0" smtClean="0"/>
              <a:t>which produces 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Ecosystem Respiration (ER) – this is the release of 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through metabolism by autotrophic and heterotrophic organisms which consumes 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Trout Biomass – this is the estimated mass of all trout per stream reach.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925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724395" y="451262"/>
            <a:ext cx="5249897" cy="6406738"/>
          </a:xfrm>
        </p:spPr>
        <p:txBody>
          <a:bodyPr>
            <a:normAutofit/>
          </a:bodyPr>
          <a:lstStyle/>
          <a:p>
            <a:r>
              <a:rPr lang="en-US" dirty="0" smtClean="0"/>
              <a:t>Basin</a:t>
            </a:r>
          </a:p>
          <a:p>
            <a:pPr lvl="1"/>
            <a:r>
              <a:rPr lang="en-US" sz="2000" dirty="0" err="1" smtClean="0"/>
              <a:t>Swauk</a:t>
            </a:r>
            <a:endParaRPr lang="en-US" sz="2000" dirty="0" smtClean="0"/>
          </a:p>
          <a:p>
            <a:pPr lvl="2"/>
            <a:r>
              <a:rPr lang="en-US" sz="2000" dirty="0" err="1"/>
              <a:t>Swauk</a:t>
            </a:r>
            <a:endParaRPr lang="en-US" sz="2000" dirty="0"/>
          </a:p>
          <a:p>
            <a:pPr lvl="2"/>
            <a:r>
              <a:rPr lang="en-US" sz="2000" dirty="0"/>
              <a:t>Iron</a:t>
            </a:r>
          </a:p>
          <a:p>
            <a:pPr lvl="2"/>
            <a:r>
              <a:rPr lang="en-US" sz="2000" dirty="0"/>
              <a:t>Blue</a:t>
            </a:r>
          </a:p>
          <a:p>
            <a:pPr lvl="2"/>
            <a:r>
              <a:rPr lang="en-US" sz="2000" dirty="0"/>
              <a:t>Hurley</a:t>
            </a:r>
          </a:p>
          <a:p>
            <a:pPr lvl="2"/>
            <a:r>
              <a:rPr lang="en-US" sz="2000" dirty="0" smtClean="0"/>
              <a:t>Hovey</a:t>
            </a:r>
          </a:p>
          <a:p>
            <a:pPr lvl="1"/>
            <a:r>
              <a:rPr lang="en-US" sz="2000" dirty="0" err="1" smtClean="0"/>
              <a:t>Teanaway</a:t>
            </a:r>
            <a:endParaRPr lang="en-US" sz="2000" dirty="0" smtClean="0"/>
          </a:p>
          <a:p>
            <a:pPr lvl="2"/>
            <a:r>
              <a:rPr lang="en-US" sz="2000" dirty="0"/>
              <a:t>Miller</a:t>
            </a:r>
          </a:p>
          <a:p>
            <a:pPr lvl="2"/>
            <a:r>
              <a:rPr lang="en-US" sz="2000" dirty="0"/>
              <a:t>Jack</a:t>
            </a:r>
          </a:p>
          <a:p>
            <a:pPr lvl="2"/>
            <a:r>
              <a:rPr lang="en-US" sz="2000" dirty="0" smtClean="0"/>
              <a:t>Standup</a:t>
            </a:r>
          </a:p>
          <a:p>
            <a:pPr lvl="1"/>
            <a:r>
              <a:rPr lang="en-US" sz="2000" dirty="0" err="1" smtClean="0"/>
              <a:t>Taneum</a:t>
            </a:r>
            <a:endParaRPr lang="en-US" sz="2000" dirty="0" smtClean="0"/>
          </a:p>
          <a:p>
            <a:pPr lvl="2"/>
            <a:r>
              <a:rPr lang="en-US" sz="2000" dirty="0"/>
              <a:t>First</a:t>
            </a:r>
          </a:p>
          <a:p>
            <a:pPr lvl="2"/>
            <a:r>
              <a:rPr lang="en-US" sz="2000" dirty="0"/>
              <a:t>Frost</a:t>
            </a:r>
          </a:p>
          <a:p>
            <a:pPr lvl="1"/>
            <a:endParaRPr lang="en-US" sz="2000" dirty="0"/>
          </a:p>
          <a:p>
            <a:pPr lvl="2"/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>
          <a:xfrm>
            <a:off x="6013336" y="451262"/>
            <a:ext cx="5254221" cy="6406739"/>
          </a:xfrm>
        </p:spPr>
        <p:txBody>
          <a:bodyPr/>
          <a:lstStyle/>
          <a:p>
            <a:r>
              <a:rPr lang="en-US" dirty="0" smtClean="0"/>
              <a:t>Time of Sampling</a:t>
            </a:r>
          </a:p>
          <a:p>
            <a:pPr lvl="1"/>
            <a:r>
              <a:rPr lang="en-US" sz="2000" dirty="0" smtClean="0"/>
              <a:t>Summer 2017</a:t>
            </a:r>
          </a:p>
          <a:p>
            <a:pPr lvl="1"/>
            <a:r>
              <a:rPr lang="en-US" sz="2000" dirty="0" smtClean="0"/>
              <a:t>Fall 2017</a:t>
            </a:r>
          </a:p>
          <a:p>
            <a:pPr lvl="1"/>
            <a:r>
              <a:rPr lang="en-US" sz="2000" dirty="0" smtClean="0"/>
              <a:t>Summer 2018</a:t>
            </a:r>
            <a:endParaRPr lang="en-US" sz="2000" dirty="0"/>
          </a:p>
        </p:txBody>
      </p:sp>
      <p:pic>
        <p:nvPicPr>
          <p:cNvPr id="17" name="Picture 2" descr="Image result for teanaw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752" y="2912673"/>
            <a:ext cx="4816700" cy="31212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9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223" t="29969" r="50220" b="22353"/>
          <a:stretch/>
        </p:blipFill>
        <p:spPr>
          <a:xfrm>
            <a:off x="289367" y="0"/>
            <a:ext cx="11652101" cy="682587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294209" y="266632"/>
            <a:ext cx="2743200" cy="2638614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04709" y="0"/>
            <a:ext cx="3020992" cy="1493135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7927" y="5312780"/>
            <a:ext cx="1677091" cy="1416935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3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effectLst/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 smtClean="0"/>
              <a:t>Elevation (m)</a:t>
            </a:r>
          </a:p>
          <a:p>
            <a:pPr marL="36900" indent="0">
              <a:buNone/>
            </a:pPr>
            <a:r>
              <a:rPr lang="en-US" sz="1800" dirty="0" smtClean="0"/>
              <a:t>Aspect (º)</a:t>
            </a:r>
          </a:p>
          <a:p>
            <a:pPr marL="36900" indent="0">
              <a:buNone/>
            </a:pPr>
            <a:r>
              <a:rPr lang="en-US" sz="1800" dirty="0" smtClean="0"/>
              <a:t>Slope (%)</a:t>
            </a:r>
          </a:p>
          <a:p>
            <a:pPr marL="36900" indent="0">
              <a:buNone/>
            </a:pPr>
            <a:r>
              <a:rPr lang="en-US" sz="1800" dirty="0" smtClean="0"/>
              <a:t>Bank Full (m)</a:t>
            </a:r>
          </a:p>
          <a:p>
            <a:pPr marL="36900" indent="0">
              <a:buNone/>
            </a:pPr>
            <a:r>
              <a:rPr lang="en-US" sz="1800" dirty="0" smtClean="0"/>
              <a:t>Pebble Median (mm)</a:t>
            </a:r>
          </a:p>
          <a:p>
            <a:pPr marL="36900" indent="0">
              <a:buNone/>
            </a:pPr>
            <a:r>
              <a:rPr lang="en-US" sz="1800" dirty="0"/>
              <a:t>Wetted Width (m)</a:t>
            </a:r>
          </a:p>
          <a:p>
            <a:pPr marL="36900" indent="0">
              <a:buNone/>
            </a:pPr>
            <a:r>
              <a:rPr lang="en-US" sz="1800" dirty="0"/>
              <a:t>Depth (m)</a:t>
            </a:r>
          </a:p>
          <a:p>
            <a:pPr marL="36900" indent="0">
              <a:buNone/>
            </a:pPr>
            <a:r>
              <a:rPr lang="en-US" sz="1800" dirty="0"/>
              <a:t>Discharge (L/s)</a:t>
            </a:r>
          </a:p>
          <a:p>
            <a:pPr marL="36900" indent="0">
              <a:buNone/>
            </a:pPr>
            <a:r>
              <a:rPr lang="en-US" sz="1800" dirty="0"/>
              <a:t>Canopy (% open</a:t>
            </a:r>
            <a:r>
              <a:rPr lang="en-US" sz="1800" dirty="0" smtClean="0"/>
              <a:t>)</a:t>
            </a:r>
            <a:endParaRPr lang="en-US" sz="1800" dirty="0"/>
          </a:p>
          <a:p>
            <a:pPr marL="36900" indent="0">
              <a:buNone/>
            </a:pPr>
            <a:endParaRPr lang="en-US" sz="1800" dirty="0"/>
          </a:p>
          <a:p>
            <a:pPr marL="36900" indent="0">
              <a:buNone/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989108" cy="4058751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1800" dirty="0" smtClean="0"/>
              <a:t>Carbon (C) </a:t>
            </a:r>
            <a:r>
              <a:rPr lang="en-US" sz="1800" dirty="0"/>
              <a:t>(DOC mg C/L)</a:t>
            </a:r>
          </a:p>
          <a:p>
            <a:pPr marL="36900" indent="0">
              <a:buNone/>
            </a:pPr>
            <a:r>
              <a:rPr lang="en-US" sz="1800" dirty="0" smtClean="0"/>
              <a:t>Nitrogen (N) </a:t>
            </a:r>
            <a:r>
              <a:rPr lang="en-US" sz="1800" dirty="0"/>
              <a:t>(DIN mg N/L)</a:t>
            </a:r>
          </a:p>
          <a:p>
            <a:pPr marL="36900" indent="0">
              <a:buNone/>
            </a:pPr>
            <a:r>
              <a:rPr lang="en-US" sz="1800" dirty="0" smtClean="0"/>
              <a:t>Phosphorus (P) </a:t>
            </a:r>
            <a:r>
              <a:rPr lang="en-US" sz="1800" dirty="0"/>
              <a:t>(SRP mg P/L)</a:t>
            </a:r>
          </a:p>
          <a:p>
            <a:pPr marL="36900" indent="0">
              <a:buNone/>
            </a:pPr>
            <a:r>
              <a:rPr lang="en-US" sz="1800" dirty="0" err="1" smtClean="0"/>
              <a:t>Photosynthetically</a:t>
            </a:r>
            <a:r>
              <a:rPr lang="en-US" sz="1800" dirty="0" smtClean="0"/>
              <a:t> </a:t>
            </a:r>
            <a:r>
              <a:rPr lang="en-US" sz="1800" dirty="0"/>
              <a:t>Active Radiation (PAR) (</a:t>
            </a:r>
            <a:r>
              <a:rPr lang="en-US" sz="1800" dirty="0" smtClean="0"/>
              <a:t>µ</a:t>
            </a:r>
            <a:r>
              <a:rPr lang="en-US" sz="1800" dirty="0" err="1" smtClean="0"/>
              <a:t>mol</a:t>
            </a:r>
            <a:r>
              <a:rPr lang="en-US" sz="1800" dirty="0" smtClean="0"/>
              <a:t> photons/m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/s</a:t>
            </a:r>
            <a:r>
              <a:rPr lang="en-US" sz="1800" dirty="0"/>
              <a:t>)</a:t>
            </a:r>
          </a:p>
          <a:p>
            <a:pPr marL="36900" indent="0">
              <a:buNone/>
            </a:pPr>
            <a:r>
              <a:rPr lang="en-US" sz="1800" dirty="0"/>
              <a:t>Water Temperature (ºC)</a:t>
            </a:r>
          </a:p>
          <a:p>
            <a:pPr marL="36900" indent="0">
              <a:buNone/>
            </a:pPr>
            <a:r>
              <a:rPr lang="en-US" sz="1800" dirty="0"/>
              <a:t>Dissolved Oxygen (DO) (mg/L)</a:t>
            </a:r>
          </a:p>
          <a:p>
            <a:pPr marL="36900" indent="0">
              <a:buNone/>
            </a:pPr>
            <a:r>
              <a:rPr lang="en-US" sz="1800" b="1" dirty="0"/>
              <a:t>Cutthroat Biomass (g/m of stream)</a:t>
            </a:r>
          </a:p>
          <a:p>
            <a:pPr marL="36900" indent="0">
              <a:buNone/>
            </a:pPr>
            <a:r>
              <a:rPr lang="en-US" sz="1800" b="1" dirty="0" smtClean="0"/>
              <a:t>Gross </a:t>
            </a:r>
            <a:r>
              <a:rPr lang="en-US" sz="1800" b="1" dirty="0"/>
              <a:t>Primary Production (GPP) (g O</a:t>
            </a:r>
            <a:r>
              <a:rPr lang="en-US" sz="1800" b="1" baseline="-25000" dirty="0"/>
              <a:t>2</a:t>
            </a:r>
            <a:r>
              <a:rPr lang="en-US" sz="1800" b="1" dirty="0"/>
              <a:t>/m</a:t>
            </a:r>
            <a:r>
              <a:rPr lang="en-US" sz="1800" b="1" baseline="30000" dirty="0"/>
              <a:t>2</a:t>
            </a:r>
            <a:r>
              <a:rPr lang="en-US" sz="1800" b="1" dirty="0"/>
              <a:t>/d)</a:t>
            </a:r>
          </a:p>
          <a:p>
            <a:pPr marL="36900" indent="0">
              <a:buNone/>
            </a:pPr>
            <a:r>
              <a:rPr lang="en-US" sz="1800" b="1" dirty="0"/>
              <a:t>Ecosystem Respiration (ER) (g O</a:t>
            </a:r>
            <a:r>
              <a:rPr lang="en-US" sz="1800" b="1" baseline="-25000" dirty="0"/>
              <a:t>2</a:t>
            </a:r>
            <a:r>
              <a:rPr lang="en-US" sz="1800" b="1" dirty="0"/>
              <a:t>/m</a:t>
            </a:r>
            <a:r>
              <a:rPr lang="en-US" sz="1800" b="1" baseline="30000" dirty="0"/>
              <a:t>2</a:t>
            </a:r>
            <a:r>
              <a:rPr lang="en-US" sz="1800" b="1" dirty="0"/>
              <a:t>/d)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532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0500" cy="3333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0"/>
            <a:ext cx="4000500" cy="33337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376" y="3524250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4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625" y="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625" y="3524250"/>
            <a:ext cx="4000500" cy="3333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4161" y="42844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38606" y="430945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2955" y="43344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17286" y="426468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1731" y="428967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56080" y="431465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88537" y="42449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92982" y="426995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27331" y="42949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52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13050</TotalTime>
  <Words>571</Words>
  <Application>Microsoft Office PowerPoint</Application>
  <PresentationFormat>Widescreen</PresentationFormat>
  <Paragraphs>148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Calisto MT</vt:lpstr>
      <vt:lpstr>Trebuchet MS</vt:lpstr>
      <vt:lpstr>Wingdings 2</vt:lpstr>
      <vt:lpstr>Slate</vt:lpstr>
      <vt:lpstr>Headwater Stream Ecosystems</vt:lpstr>
      <vt:lpstr>Why this study?</vt:lpstr>
      <vt:lpstr>Why this study?</vt:lpstr>
      <vt:lpstr>Some terms…</vt:lpstr>
      <vt:lpstr>PowerPoint Presentation</vt:lpstr>
      <vt:lpstr>PowerPoint Presentation</vt:lpstr>
      <vt:lpstr>Data Collected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Choosing a model to estimate metabolism</vt:lpstr>
      <vt:lpstr>Choosing a model to estimate metabolism</vt:lpstr>
      <vt:lpstr>PowerPoint Presentation</vt:lpstr>
      <vt:lpstr>PowerPoint Presentation</vt:lpstr>
      <vt:lpstr>PowerPoint Presentation</vt:lpstr>
      <vt:lpstr>PowerPoint Presentation</vt:lpstr>
      <vt:lpstr>GPP model</vt:lpstr>
      <vt:lpstr>GPP Model Validation</vt:lpstr>
      <vt:lpstr>GPP Model Interpretation</vt:lpstr>
      <vt:lpstr>GPP Non-Model Graphs</vt:lpstr>
      <vt:lpstr>ER Model</vt:lpstr>
      <vt:lpstr>ER Model Validation</vt:lpstr>
      <vt:lpstr>ER Model Interpretation</vt:lpstr>
      <vt:lpstr>ER Non-Model Graphs</vt:lpstr>
      <vt:lpstr>Trout Biomass Model</vt:lpstr>
      <vt:lpstr>Trout Model Validation</vt:lpstr>
      <vt:lpstr>Trout Model Interpretation</vt:lpstr>
      <vt:lpstr>Trout Non-Model Graphs</vt:lpstr>
      <vt:lpstr>Other Considerations…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 Lessig</dc:creator>
  <cp:lastModifiedBy>Zach Lessig</cp:lastModifiedBy>
  <cp:revision>194</cp:revision>
  <dcterms:created xsi:type="dcterms:W3CDTF">2018-03-13T15:47:14Z</dcterms:created>
  <dcterms:modified xsi:type="dcterms:W3CDTF">2019-01-07T18:29:28Z</dcterms:modified>
</cp:coreProperties>
</file>